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909c6a163d54437" /><Relationship Type="http://schemas.openxmlformats.org/officeDocument/2006/relationships/extended-properties" Target="/docProps/app.xml" Id="R162f54d22b2841d6" /><Relationship Type="http://schemas.openxmlformats.org/officeDocument/2006/relationships/officeDocument" Target="/ppt/presentation.xml" Id="Re3954480cefb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c09c435a94e33"/>
  </p:sldMasterIdLst>
  <p:notesMasterIdLst>
    <p:notesMasterId xmlns:r="http://schemas.openxmlformats.org/officeDocument/2006/relationships" r:id="R12af12d913ac4e16"/>
  </p:notesMasterIdLst>
  <p:sldIdLst>
    <p:sldId xmlns:r="http://schemas.openxmlformats.org/officeDocument/2006/relationships" id="256" r:id="R90f9283f6745413f"/>
    <p:sldId xmlns:r="http://schemas.openxmlformats.org/officeDocument/2006/relationships" id="257" r:id="Re11c4740a8934d5c"/>
    <p:sldId xmlns:r="http://schemas.openxmlformats.org/officeDocument/2006/relationships" id="258" r:id="R2011ea61fa1a47d4"/>
    <p:sldId xmlns:r="http://schemas.openxmlformats.org/officeDocument/2006/relationships" id="259" r:id="Rd6f3104bcf76437d"/>
    <p:sldId xmlns:r="http://schemas.openxmlformats.org/officeDocument/2006/relationships" id="260" r:id="R0919c16bbbcd4490"/>
    <p:sldId xmlns:r="http://schemas.openxmlformats.org/officeDocument/2006/relationships" id="261" r:id="Rc678a1343c18405e"/>
    <p:sldId xmlns:r="http://schemas.openxmlformats.org/officeDocument/2006/relationships" id="262" r:id="Rbaa19071908d4bd4"/>
    <p:sldId xmlns:r="http://schemas.openxmlformats.org/officeDocument/2006/relationships" id="263" r:id="Rf38aab1947824dcb"/>
    <p:sldId xmlns:r="http://schemas.openxmlformats.org/officeDocument/2006/relationships" id="264" r:id="Rf20a6947b25a4a18"/>
    <p:sldId xmlns:r="http://schemas.openxmlformats.org/officeDocument/2006/relationships" id="265" r:id="R128e896111884dbc"/>
    <p:sldId xmlns:r="http://schemas.openxmlformats.org/officeDocument/2006/relationships" id="266" r:id="Rbc0be895f2cf403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f5ac3cd9a0f485e" /><Relationship Type="http://schemas.openxmlformats.org/officeDocument/2006/relationships/slideMaster" Target="/ppt/slideMasters/slideMaster1.xml" Id="R2abc09c435a94e33" /><Relationship Type="http://schemas.openxmlformats.org/officeDocument/2006/relationships/notesMaster" Target="/ppt/notesMasters/notesMaster1.xml" Id="R12af12d913ac4e16" /><Relationship Type="http://schemas.openxmlformats.org/officeDocument/2006/relationships/presProps" Target="/ppt/presProps.xml" Id="R6f1e2dd05f384f91" /><Relationship Type="http://schemas.openxmlformats.org/officeDocument/2006/relationships/tableStyles" Target="/ppt/tableStyles.xml" Id="Rb58cce269b6b4dea" /><Relationship Type="http://schemas.openxmlformats.org/officeDocument/2006/relationships/slide" Target="/ppt/slides/slide1.xml" Id="R90f9283f6745413f" /><Relationship Type="http://schemas.openxmlformats.org/officeDocument/2006/relationships/slide" Target="/ppt/slides/slide2.xml" Id="Re11c4740a8934d5c" /><Relationship Type="http://schemas.openxmlformats.org/officeDocument/2006/relationships/slide" Target="/ppt/slides/slide3.xml" Id="R2011ea61fa1a47d4" /><Relationship Type="http://schemas.openxmlformats.org/officeDocument/2006/relationships/slide" Target="/ppt/slides/slide4.xml" Id="Rd6f3104bcf76437d" /><Relationship Type="http://schemas.openxmlformats.org/officeDocument/2006/relationships/slide" Target="/ppt/slides/slide5.xml" Id="R0919c16bbbcd4490" /><Relationship Type="http://schemas.openxmlformats.org/officeDocument/2006/relationships/slide" Target="/ppt/slides/slide6.xml" Id="Rc678a1343c18405e" /><Relationship Type="http://schemas.openxmlformats.org/officeDocument/2006/relationships/slide" Target="/ppt/slides/slide7.xml" Id="Rbaa19071908d4bd4" /><Relationship Type="http://schemas.openxmlformats.org/officeDocument/2006/relationships/slide" Target="/ppt/slides/slide8.xml" Id="Rf38aab1947824dcb" /><Relationship Type="http://schemas.openxmlformats.org/officeDocument/2006/relationships/slide" Target="/ppt/slides/slide9.xml" Id="Rf20a6947b25a4a18" /><Relationship Type="http://schemas.openxmlformats.org/officeDocument/2006/relationships/slide" Target="/ppt/slides/slide10.xml" Id="R128e896111884dbc" /><Relationship Type="http://schemas.openxmlformats.org/officeDocument/2006/relationships/slide" Target="/ppt/slides/slide11.xml" Id="Rbc0be895f2cf403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42e554b3b184d7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dd4327810c24e8f" /><Relationship Type="http://schemas.openxmlformats.org/officeDocument/2006/relationships/notesMaster" Target="/ppt/notesMasters/notesMaster1.xml" Id="R760b41e4d65241f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9f714f58550403b" /><Relationship Type="http://schemas.openxmlformats.org/officeDocument/2006/relationships/notesMaster" Target="/ppt/notesMasters/notesMaster1.xml" Id="R0df8a682667a4a2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3050640934045e8" /><Relationship Type="http://schemas.openxmlformats.org/officeDocument/2006/relationships/notesMaster" Target="/ppt/notesMasters/notesMaster1.xml" Id="R9083faf12bce437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19b3034a9444584" /><Relationship Type="http://schemas.openxmlformats.org/officeDocument/2006/relationships/notesMaster" Target="/ppt/notesMasters/notesMaster1.xml" Id="R28b25ae5fc78453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0e244d9dbd6463d" /><Relationship Type="http://schemas.openxmlformats.org/officeDocument/2006/relationships/notesMaster" Target="/ppt/notesMasters/notesMaster1.xml" Id="R01c14ccc2ab9412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85256901a5f47ff" /><Relationship Type="http://schemas.openxmlformats.org/officeDocument/2006/relationships/notesMaster" Target="/ppt/notesMasters/notesMaster1.xml" Id="Re94cf0ac6201418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0a5914f757043ab" /><Relationship Type="http://schemas.openxmlformats.org/officeDocument/2006/relationships/notesMaster" Target="/ppt/notesMasters/notesMaster1.xml" Id="Red819f564c83400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1114d229d094908" /><Relationship Type="http://schemas.openxmlformats.org/officeDocument/2006/relationships/notesMaster" Target="/ppt/notesMasters/notesMaster1.xml" Id="Raba117324f49468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539972d80f94c25" /><Relationship Type="http://schemas.openxmlformats.org/officeDocument/2006/relationships/notesMaster" Target="/ppt/notesMasters/notesMaster1.xml" Id="R42aa763f03304b3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74fce0d5f04096" /><Relationship Type="http://schemas.openxmlformats.org/officeDocument/2006/relationships/notesMaster" Target="/ppt/notesMasters/notesMaster1.xml" Id="R6c583ea37f9a441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983a1ec82c340f0" /><Relationship Type="http://schemas.openxmlformats.org/officeDocument/2006/relationships/notesMaster" Target="/ppt/notesMasters/notesMaster1.xml" Id="R3c534ba89fa0495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  <a:p xmlns:a="http://schemas.openxmlformats.org/drawingml/2006/main">
            <a:r>
              <a:t>Haftalık plan 2 ders saatidir. Anlatımı kısa tutun, rehberli uygulama ve dijital etkinliğe zaman ayırın. Bu dosya kullanıcının incelemesi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armaganbt-ilk-hafta-etkinlik.html dosyasını açın. Bireysel veya akıllı tahta modunu seçin. 10–15 dakika ayırın. İlk deneme puanını bir sınav notu olarak kullanmayın.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Çıkış bileti: teknoloji adının doğruluğu, ihtiyacın uygunluğu ve ikinci kullanım örneğinin gerekçesini değerlendirin. Örnek: 3B baskı sınıfta model, atölyede prototip üretmeye yardımcı olur.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Tanışma ve ön bilgi: öğrencilerin örneklerinden birkaçını alın. Dersin sonunda yenilikçi teknolojileri tanıyacak, günlük hayattaki rolünü açıklayacak ve kullanım amacına göre gruplandıracaklarını belirtin.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Yenilikçiliğin sadece daha yeni tarihli veya pahalı olması anlamına gelmediğini örneklerle açıklayın. Bu ders nesnelerin interneti, artırılmış/sanal gerçeklik ve üç boyutlu baskı üzerinden ilerler; liste bütün teknolojileri kapsamaz.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Ağa bağlı fiziksel cihazların veri alışverişi yaptığını açıklayın. İhtiyaca göre sulama, örnekteki günlük yarardır. Sistemin her koşulda kusursuz çalıştığını veya tüm su ihtiyacını ortadan kaldırdığını söylemeyin.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Öğrencilere: Gerçek ortamı hâlâ görüyor muyuz? diye sorun. Yanıt evet. Eklenen sayısal öğeler açıklama, model veya başka bilgi olabilir.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Artırılmış gerçeklikle karşılaştırın: müze örneğinde gerçek ortama ekleme vardı; burada oluşturulmuş bir ortam var. Cihaz kullanımı zorunlu değildir. Örneği sözlü olarak canlandırabilirsiniz.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Ekranda 3B model görmek ile onu fiziksel olarak üretmenin farklı olduğunu vurgulayın. Örnekler: geometri modeli veya tasarlanan parçanın prototipi.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Bir teknolojiyi tek bir alana hapsetmeyin. Öğrencilerden üç boyutlu baskının iki kullanımını karşılaştırmalarını isteyin. İki farklı makinenin mutlaka gerektiği sonucunu çıkarmayın.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Beklenen yanıt: İnceleme ve bakım kararlarını destekler. Bütün riskleri ortadan kaldırmayı garanti etmez. Gerekçe istemek, teknolojiye aşırı anlam yüklemeyi önler.</a:t>
            </a:r>
          </a:p>
          <a:p xmlns:a="http://schemas.openxmlformats.org/drawingml/2006/main">
            <a:r>
              <a:t>Kaynak: 2026-2027_Bilisim_6_Sinif_Yillik_Plan.xlsx, 1. hafta, BTY.6.1.1. Öğrenme çıktısı: Yenilikçi bilişim teknolojilerini sınıflandırabilme. Örnek ve anlatımlar bu kazanım için hazırlanmıştır.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898dacb454c3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44002e351ed431b" /><Relationship Type="http://schemas.openxmlformats.org/officeDocument/2006/relationships/slideLayout" Target="/ppt/slideLayouts/slideLayout1.xml" Id="R83bfa4b06015487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fa4b06015487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300bd4bc745a6" /><Relationship Type="http://schemas.openxmlformats.org/officeDocument/2006/relationships/notesSlide" Target="/ppt/notesSlides/notesSlide1.xml" Id="R25512c53c6ac4a8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279f8dc64f46" /><Relationship Type="http://schemas.openxmlformats.org/officeDocument/2006/relationships/notesSlide" Target="/ppt/notesSlides/notesSlide10.xml" Id="Ra0102e1b1091428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8b2dbe3f94d10" /><Relationship Type="http://schemas.openxmlformats.org/officeDocument/2006/relationships/notesSlide" Target="/ppt/notesSlides/notesSlide11.xml" Id="R4e7fad64c6fa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42c6ef25c4ed7" /><Relationship Type="http://schemas.openxmlformats.org/officeDocument/2006/relationships/notesSlide" Target="/ppt/notesSlides/notesSlide2.xml" Id="Rfb0efda0b8e845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aa9fe6d744810" /><Relationship Type="http://schemas.openxmlformats.org/officeDocument/2006/relationships/notesSlide" Target="/ppt/notesSlides/notesSlide3.xml" Id="Rfdee27fd4745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b6683843b4601" /><Relationship Type="http://schemas.openxmlformats.org/officeDocument/2006/relationships/notesSlide" Target="/ppt/notesSlides/notesSlide4.xml" Id="Rd1957f6c754b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4b6c44be3432b" /><Relationship Type="http://schemas.openxmlformats.org/officeDocument/2006/relationships/notesSlide" Target="/ppt/notesSlides/notesSlide5.xml" Id="R8124a001d166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8f51b8294286" /><Relationship Type="http://schemas.openxmlformats.org/officeDocument/2006/relationships/notesSlide" Target="/ppt/notesSlides/notesSlide6.xml" Id="R76c88633f344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1a16147f24b36" /><Relationship Type="http://schemas.openxmlformats.org/officeDocument/2006/relationships/notesSlide" Target="/ppt/notesSlides/notesSlide7.xml" Id="R580685b2024041c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d0ff1fb484a43" /><Relationship Type="http://schemas.openxmlformats.org/officeDocument/2006/relationships/notesSlide" Target="/ppt/notesSlides/notesSlide8.xml" Id="Rfdfe36f8d3c84f3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328d903c94fe0" /><Relationship Type="http://schemas.openxmlformats.org/officeDocument/2006/relationships/notesSlide" Target="/ppt/notesSlides/notesSlide9.xml" Id="Ra26dd04a0fc74bd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3E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72AE08-7625-4E2B-B099-165D505F0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"/>
            <a:ext cx="7620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DDEDA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DDEDAD"/>
                </a:solidFill>
                <a:latin typeface="Arial"/>
                <a:ea typeface="Arial"/>
                <a:cs typeface="Arial"/>
              </a:rPr>
              <a:t>armaganbt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8465C2-1B77-4BD1-A51E-A5EDB86F5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19250"/>
            <a:ext cx="10763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Yenilikçi bilişim</a:t>
            </a:r>
          </a:p>
          <a:p xmlns:a="http://schemas.openxmlformats.org/drawingml/2006/main">
            <a:pPr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teknolojileri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4A65C5-F60A-4D53-94BB-BACD82469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00050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DDEDAD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DDEDAD"/>
                </a:solidFill>
                <a:latin typeface="Arial"/>
                <a:ea typeface="Arial"/>
                <a:cs typeface="Arial"/>
              </a:rPr>
              <a:t>Teknoloji, ihtiyaç ve kullanım alanı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5AC2B6-CE67-46CC-A7EC-21206A7FB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334000"/>
            <a:ext cx="9525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6. sınıf</a:t>
            </a:r>
          </a:p>
          <a:p xmlns:a="http://schemas.openxmlformats.org/drawingml/2006/main">
            <a:pPr>
              <a:defRPr sz="18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1. hafta   14–18 Eylül 2026</a:t>
            </a:r>
          </a:p>
        </p:txBody>
      </p:sp>
    </p:spTree>
    <p:extLst>
      <p:ext uri="{BB962C8B-B14F-4D97-AF65-F5344CB8AC3E}">
        <p14:creationId xmlns:p14="http://schemas.microsoft.com/office/powerpoint/2010/main" val="170754845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B163E0-AE04-41A3-9240-3B6D0572D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Dijital pekiştirme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EECF0D-28E2-4418-B4C1-5F537C38C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Teknolojiyle ihtiyacı buluştur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66215C-89CC-49E8-B094-D263D54DA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1. hafta etkinliğinde 6. sınıfı seç.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8 senaryoda teknoloji ve ihtiyacı ilişkilendir.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Her yanıtın açıklamasını incele.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60904C-B948-4CEF-A839-2C1A93AE8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C15C6B-B73D-43C2-B3F9-A4DD3F55A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5684422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73E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C6B77E-44FF-46C3-9BB2-964A1761A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Bugün öğrendiklerim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1A05A6-6BE9-4845-8277-71585C51E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DDEDAD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DDEDAD"/>
                </a:solidFill>
                <a:latin typeface="Arial"/>
                <a:ea typeface="Arial"/>
                <a:cs typeface="Arial"/>
              </a:rPr>
              <a:t>Bir teknoloji, farklı kullanımlar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1CA8B4-E13B-4EA1-8B61-766079E65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yenilikçi teknoloji seç.</a:t>
            </a:r>
          </a:p>
          <a:p xmlns:a="http://schemas.openxmlformats.org/drawingml/2006/main">
            <a:pPr>
              <a:defRPr sz="23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Karşıladığı ihtiyacı açıkla.</a:t>
            </a:r>
          </a:p>
          <a:p xmlns:a="http://schemas.openxmlformats.org/drawingml/2006/main">
            <a:pPr>
              <a:defRPr sz="23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Başka bir kullanım alanına örnek ver.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C18F85-CD5C-4157-BF82-8F0AF5350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DEDA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DEDAD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5E130A-C808-44F7-BBB7-76798CDF7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074752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88F9AE-9DC5-425C-9E8F-F9B116014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Günlük ihtiyaçlarımız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61CEE3-60E3-45CF-99C8-255624C22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Bir işi kolaylaştıran teknoloji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94D75E-B0C7-4C72-B492-365AB6881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Bir teknolojik araç seç.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Hangi ihtiyacı karşılıyor?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O araç olmasaydı aynı işi nasıl yapardın?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7F9719-4C27-4F7B-9E27-DAF4E34CA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7314AA-796D-4FBA-83A4-DB6605B43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54621973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B5E022-5761-44A9-AA1A-185549DA9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Yenilikçi teknoloji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CD538F-F611-4AC6-9B23-C4DF66014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İhtiyaçlara farklı çözümler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326FBA-2463-48ED-BFDC-D7E92D4F3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Yeni araçlar ve yöntemler bazı işleri farklı biçimde yapmamızı sağlar.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Bir teknolojiyi anlamak için nasıl çalıştığını ve hangi işe yaradığını sorarız.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DE31D4-D6E7-43BF-96CE-43234A7AB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5D4DE3-249E-41F2-AE1E-42088A71A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60273182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BADCE8-3B9E-4E23-8916-556D80574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Nesnelerin interneti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2FA978-4B4D-4CCB-88C5-94E446401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Ağ üzerinden veri paylaşan cihazlar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A5901A-6A92-4E4D-BAE7-B09C0EC93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Seradaki sensör toprağın nemini ölçer.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Ölçümü ağa bağlı sisteme gönderir.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Sistem sulama kararını destekler.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15DAC8-568F-4E0D-92AF-14078E5DE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840262-373A-451D-92DD-A88413EE6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1706823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1D59B8-AD0E-4DD8-B9CE-BC9CEA8AB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Artırılmış gerçeklik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73AB19-E591-4962-B498-62D1F9748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Gerçek görüntüye sayısal öğeler eklenir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AC51E8-8E7E-4949-B428-8F4C8C14B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Tablet kamerasında gerçek müze salonu görünür.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Ekranda eserin yanına açıklamalar eklenir.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Gerçek ortam görünmeye devam eder.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674596-FD60-4A5C-BA44-C2A754688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748D81-3C46-4C4A-BF3C-BA704F4F8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74997512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462A7F-21D6-4703-B57D-DD0051110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Sanal gerçeklik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6ED6FC-8B83-4FB2-BCCA-1B9C45590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Oluşturulmuş bir ortamı deneyimleriz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7A6659-5529-434C-A51E-EFE08D75F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Bir gözlükte bilgisayarla oluşturulmuş uzay istasyonunu görürüz.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Bu örnekte çevremiz yerine sanal ortamı deneyimleriz.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B4A121-F07B-431A-BFC8-CB4E58843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408434-EA47-4864-8C90-397AD90B5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01762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A20DE9-357F-4212-A0F9-398EE1FBE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Üç boyutlu baskı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5A6778-AF7E-4680-BF3A-33E00E4D0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Sayısal tasarımdan fiziksel nesne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358B3D-1006-4BDC-975D-32FC858BE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Bilgisayarda bir parça tasarlanır.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Yazıcı malzemeyi katmanlar hâlinde ekler.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Ortaya fiziksel bir nesne çıkar.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48F264-33B6-4368-B86C-205ADF81C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0FF60C-F1E7-4939-BC51-576E880C5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6568647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515B08-E81A-4FB6-B8DD-6D2512915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Teknoloji ve kullanım alanı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38FBAE-3656-485D-B7C6-E48925E82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Aynı teknoloji farklı ihtiyaçlara hizmet eder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0060F1-EAAD-46C8-84D7-19933C620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Üç boyutlu baskıyla geometri modeli: eğitim.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Üç boyutlu baskıyla örnek parça: üretim.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Sınıflandırmada senaryodaki amaca bakarız.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A1F539-7A94-4605-A676-ED1A9957E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E21CE8-B345-4A3A-B7B0-3F3D8D688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2449866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9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7AE0BC-EA2D-4321-A32F-8AE6BA14E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1076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73E32"/>
                </a:solidFill>
                <a:latin typeface="Arial"/>
                <a:ea typeface="Arial"/>
                <a:cs typeface="Arial"/>
              </a:rPr>
              <a:t>Birlikte düşünme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EC875D-2791-44B1-99C4-73C2F66D2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809750"/>
            <a:ext cx="10477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1">
                <a:solidFill>
                  <a:srgbClr val="4B703E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4B703E"/>
                </a:solidFill>
                <a:latin typeface="Arial"/>
                <a:ea typeface="Arial"/>
                <a:cs typeface="Arial"/>
              </a:rPr>
              <a:t>Köprüdeki sensörler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5DA91F-C1AA-4EA3-AF73-4F2E9EC22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52750"/>
            <a:ext cx="10572750" cy="2524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Sensörler köprünün titreşimlerini izliyor.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Veriler hangi kararlara yardımcı olabilir?</a:t>
            </a:r>
          </a:p>
          <a:p xmlns:a="http://schemas.openxmlformats.org/drawingml/2006/main">
            <a:pPr>
              <a:defRPr sz="2325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Sistem bütün riskleri ortadan kaldırır mı?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268E1D-9372-460E-9F64-8EF709BD9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2484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9726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7260"/>
                </a:solidFill>
                <a:latin typeface="Arial"/>
                <a:ea typeface="Arial"/>
                <a:cs typeface="Arial"/>
              </a:rPr>
              <a:t>armaganbt     6. sınıf     1. hafta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EC07D5-6C10-4903-99E6-00A06ED10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1912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73E3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3E3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73069701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2026-09-12T17:12:40.6320000Z</dcterms:created>
  <dcterms:modified xsi:type="dcterms:W3CDTF">2026-09-12T17:12:40.6320000Z</dcterms:modified>
</coreProperties>
</file>